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nva Sans" panose="020B0604020202020204" charset="0"/>
      <p:regular r:id="rId16"/>
    </p:embeddedFont>
    <p:embeddedFont>
      <p:font typeface="Chewy"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10" Type="http://schemas.openxmlformats.org/officeDocument/2006/relationships/image" Target="../media/image17.jpeg"/><Relationship Id="rId4" Type="http://schemas.openxmlformats.org/officeDocument/2006/relationships/image" Target="../media/image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10" Type="http://schemas.openxmlformats.org/officeDocument/2006/relationships/image" Target="../media/image18.jpeg"/><Relationship Id="rId4" Type="http://schemas.openxmlformats.org/officeDocument/2006/relationships/image" Target="../media/image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2">
              <a:extLst>
                <a:ext uri="{96DAC541-7B7A-43D3-8B79-37D633B846F1}">
                  <asvg:svgBlip xmlns:asvg="http://schemas.microsoft.com/office/drawing/2016/SVG/main" r:embed="rId3"/>
                </a:ext>
              </a:extLst>
            </a:blip>
            <a:stretch>
              <a:fillRect r="-1246" b="-156742"/>
            </a:stretch>
          </a:blipFill>
        </p:spPr>
        <p:txBody>
          <a:bodyPr/>
          <a:lstStyle/>
          <a:p>
            <a:endParaRPr lang="en-GB"/>
          </a:p>
        </p:txBody>
      </p:sp>
      <p:sp>
        <p:nvSpPr>
          <p:cNvPr id="4" name="Freeform 4"/>
          <p:cNvSpPr/>
          <p:nvPr/>
        </p:nvSpPr>
        <p:spPr>
          <a:xfrm rot="-257409">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1017626">
            <a:off x="15200013" y="767462"/>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rot="-1163438">
            <a:off x="793672" y="7004962"/>
            <a:ext cx="2614596" cy="2614596"/>
          </a:xfrm>
          <a:custGeom>
            <a:avLst/>
            <a:gdLst/>
            <a:ahLst/>
            <a:cxnLst/>
            <a:rect l="l" t="t" r="r" b="b"/>
            <a:pathLst>
              <a:path w="2614596" h="2614596">
                <a:moveTo>
                  <a:pt x="0" y="0"/>
                </a:moveTo>
                <a:lnTo>
                  <a:pt x="2614596" y="0"/>
                </a:lnTo>
                <a:lnTo>
                  <a:pt x="2614596" y="2614597"/>
                </a:lnTo>
                <a:lnTo>
                  <a:pt x="0" y="2614597"/>
                </a:lnTo>
                <a:lnTo>
                  <a:pt x="0" y="0"/>
                </a:lnTo>
                <a:close/>
              </a:path>
            </a:pathLst>
          </a:custGeom>
          <a:blipFill>
            <a:blip r:embed="rId8"/>
            <a:stretch>
              <a:fillRect/>
            </a:stretch>
          </a:blipFill>
        </p:spPr>
        <p:txBody>
          <a:bodyPr/>
          <a:lstStyle/>
          <a:p>
            <a:endParaRPr lang="en-GB"/>
          </a:p>
        </p:txBody>
      </p:sp>
      <p:sp>
        <p:nvSpPr>
          <p:cNvPr id="7" name="TextBox 7"/>
          <p:cNvSpPr txBox="1"/>
          <p:nvPr/>
        </p:nvSpPr>
        <p:spPr>
          <a:xfrm>
            <a:off x="3018444" y="4724819"/>
            <a:ext cx="12201034" cy="3587442"/>
          </a:xfrm>
          <a:prstGeom prst="rect">
            <a:avLst/>
          </a:prstGeom>
        </p:spPr>
        <p:txBody>
          <a:bodyPr lIns="0" tIns="0" rIns="0" bIns="0" rtlCol="0" anchor="t">
            <a:spAutoFit/>
          </a:bodyPr>
          <a:lstStyle/>
          <a:p>
            <a:pPr algn="ctr">
              <a:lnSpc>
                <a:spcPts val="13659"/>
              </a:lnSpc>
            </a:pPr>
            <a:r>
              <a:rPr lang="en-US" sz="13797">
                <a:solidFill>
                  <a:srgbClr val="000000"/>
                </a:solidFill>
                <a:latin typeface="Chewy"/>
                <a:ea typeface="Chewy"/>
                <a:cs typeface="Chewy"/>
                <a:sym typeface="Chewy"/>
              </a:rPr>
              <a:t>Refreshed Vision, Values and Aims</a:t>
            </a:r>
          </a:p>
        </p:txBody>
      </p:sp>
      <p:sp>
        <p:nvSpPr>
          <p:cNvPr id="8" name="TextBox 8"/>
          <p:cNvSpPr txBox="1"/>
          <p:nvPr/>
        </p:nvSpPr>
        <p:spPr>
          <a:xfrm>
            <a:off x="3031975" y="1795297"/>
            <a:ext cx="12201034" cy="1912182"/>
          </a:xfrm>
          <a:prstGeom prst="rect">
            <a:avLst/>
          </a:prstGeom>
        </p:spPr>
        <p:txBody>
          <a:bodyPr lIns="0" tIns="0" rIns="0" bIns="0" rtlCol="0" anchor="t">
            <a:spAutoFit/>
          </a:bodyPr>
          <a:lstStyle/>
          <a:p>
            <a:pPr algn="ctr">
              <a:lnSpc>
                <a:spcPts val="14055"/>
              </a:lnSpc>
            </a:pPr>
            <a:r>
              <a:rPr lang="en-US" sz="14197">
                <a:solidFill>
                  <a:srgbClr val="000000"/>
                </a:solidFill>
                <a:latin typeface="Chewy"/>
                <a:ea typeface="Chewy"/>
                <a:cs typeface="Chewy"/>
                <a:sym typeface="Chewy"/>
              </a:rPr>
              <a:t>Carmondean ELC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4172485" y="4385363"/>
            <a:ext cx="9943030" cy="5592954"/>
          </a:xfrm>
          <a:custGeom>
            <a:avLst/>
            <a:gdLst/>
            <a:ahLst/>
            <a:cxnLst/>
            <a:rect l="l" t="t" r="r" b="b"/>
            <a:pathLst>
              <a:path w="9943030" h="5592954">
                <a:moveTo>
                  <a:pt x="0" y="0"/>
                </a:moveTo>
                <a:lnTo>
                  <a:pt x="9943030" y="0"/>
                </a:lnTo>
                <a:lnTo>
                  <a:pt x="9943030" y="5592954"/>
                </a:lnTo>
                <a:lnTo>
                  <a:pt x="0" y="5592954"/>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272261" y="380290"/>
            <a:ext cx="15743477" cy="3677920"/>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We then moved onto looking at what values will underpin our updated vision. Our staff team prioritised the Wellbeing Indicators that they felt were most important for our setting using a Mentimeter.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017626">
            <a:off x="14981330" y="-45035"/>
            <a:ext cx="2449469" cy="2366799"/>
          </a:xfrm>
          <a:custGeom>
            <a:avLst/>
            <a:gdLst/>
            <a:ahLst/>
            <a:cxnLst/>
            <a:rect l="l" t="t" r="r" b="b"/>
            <a:pathLst>
              <a:path w="2449469" h="2366799">
                <a:moveTo>
                  <a:pt x="0" y="0"/>
                </a:moveTo>
                <a:lnTo>
                  <a:pt x="2449469" y="0"/>
                </a:lnTo>
                <a:lnTo>
                  <a:pt x="2449469" y="2366800"/>
                </a:lnTo>
                <a:lnTo>
                  <a:pt x="0" y="2366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rot="24000">
            <a:off x="3567113" y="3090489"/>
            <a:ext cx="11130758" cy="5902054"/>
          </a:xfrm>
          <a:custGeom>
            <a:avLst/>
            <a:gdLst/>
            <a:ahLst/>
            <a:cxnLst/>
            <a:rect l="l" t="t" r="r" b="b"/>
            <a:pathLst>
              <a:path w="11130758" h="5902054">
                <a:moveTo>
                  <a:pt x="0" y="77424"/>
                </a:moveTo>
                <a:lnTo>
                  <a:pt x="11090094" y="0"/>
                </a:lnTo>
                <a:lnTo>
                  <a:pt x="11130758" y="5824629"/>
                </a:lnTo>
                <a:lnTo>
                  <a:pt x="40664" y="5902053"/>
                </a:lnTo>
                <a:lnTo>
                  <a:pt x="0" y="77424"/>
                </a:lnTo>
                <a:close/>
              </a:path>
            </a:pathLst>
          </a:custGeom>
          <a:blipFill>
            <a:blip r:embed="rId10"/>
            <a:stretch>
              <a:fillRect l="-27586" t="-49493" r="-34386" b="-22331"/>
            </a:stretch>
          </a:blipFill>
        </p:spPr>
        <p:txBody>
          <a:bodyPr/>
          <a:lstStyle/>
          <a:p>
            <a:endParaRPr lang="en-GB"/>
          </a:p>
        </p:txBody>
      </p:sp>
      <p:sp>
        <p:nvSpPr>
          <p:cNvPr id="7" name="TextBox 7"/>
          <p:cNvSpPr txBox="1"/>
          <p:nvPr/>
        </p:nvSpPr>
        <p:spPr>
          <a:xfrm>
            <a:off x="1706701" y="1754446"/>
            <a:ext cx="14851583" cy="1374684"/>
          </a:xfrm>
          <a:prstGeom prst="rect">
            <a:avLst/>
          </a:prstGeom>
        </p:spPr>
        <p:txBody>
          <a:bodyPr lIns="0" tIns="0" rIns="0" bIns="0" rtlCol="0" anchor="t">
            <a:spAutoFit/>
          </a:bodyPr>
          <a:lstStyle/>
          <a:p>
            <a:pPr algn="ctr">
              <a:lnSpc>
                <a:spcPts val="11196"/>
              </a:lnSpc>
            </a:pPr>
            <a:r>
              <a:rPr lang="en-US" sz="7997">
                <a:solidFill>
                  <a:srgbClr val="000000"/>
                </a:solidFill>
                <a:latin typeface="Chewy"/>
                <a:ea typeface="Chewy"/>
                <a:cs typeface="Chewy"/>
                <a:sym typeface="Chewy"/>
              </a:rPr>
              <a:t>Our families were asked their views...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017626">
            <a:off x="14981330" y="-45035"/>
            <a:ext cx="2449469" cy="2366799"/>
          </a:xfrm>
          <a:custGeom>
            <a:avLst/>
            <a:gdLst/>
            <a:ahLst/>
            <a:cxnLst/>
            <a:rect l="l" t="t" r="r" b="b"/>
            <a:pathLst>
              <a:path w="2449469" h="2366799">
                <a:moveTo>
                  <a:pt x="0" y="0"/>
                </a:moveTo>
                <a:lnTo>
                  <a:pt x="2449469" y="0"/>
                </a:lnTo>
                <a:lnTo>
                  <a:pt x="2449469" y="2366800"/>
                </a:lnTo>
                <a:lnTo>
                  <a:pt x="0" y="2366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1719087" y="3384889"/>
            <a:ext cx="14926965" cy="5370548"/>
          </a:xfrm>
          <a:custGeom>
            <a:avLst/>
            <a:gdLst/>
            <a:ahLst/>
            <a:cxnLst/>
            <a:rect l="l" t="t" r="r" b="b"/>
            <a:pathLst>
              <a:path w="14926965" h="5370548">
                <a:moveTo>
                  <a:pt x="0" y="0"/>
                </a:moveTo>
                <a:lnTo>
                  <a:pt x="14926965" y="0"/>
                </a:lnTo>
                <a:lnTo>
                  <a:pt x="14926965" y="5370548"/>
                </a:lnTo>
                <a:lnTo>
                  <a:pt x="0" y="5370548"/>
                </a:lnTo>
                <a:lnTo>
                  <a:pt x="0" y="0"/>
                </a:lnTo>
                <a:close/>
              </a:path>
            </a:pathLst>
          </a:custGeom>
          <a:blipFill>
            <a:blip r:embed="rId10"/>
            <a:stretch>
              <a:fillRect l="-30158" t="-98529" r="-34337" b="-58647"/>
            </a:stretch>
          </a:blipFill>
        </p:spPr>
        <p:txBody>
          <a:bodyPr/>
          <a:lstStyle/>
          <a:p>
            <a:endParaRPr lang="en-GB"/>
          </a:p>
        </p:txBody>
      </p:sp>
      <p:sp>
        <p:nvSpPr>
          <p:cNvPr id="7" name="TextBox 7"/>
          <p:cNvSpPr txBox="1"/>
          <p:nvPr/>
        </p:nvSpPr>
        <p:spPr>
          <a:xfrm>
            <a:off x="3094352" y="1754446"/>
            <a:ext cx="12076280" cy="1374684"/>
          </a:xfrm>
          <a:prstGeom prst="rect">
            <a:avLst/>
          </a:prstGeom>
        </p:spPr>
        <p:txBody>
          <a:bodyPr lIns="0" tIns="0" rIns="0" bIns="0" rtlCol="0" anchor="t">
            <a:spAutoFit/>
          </a:bodyPr>
          <a:lstStyle/>
          <a:p>
            <a:pPr algn="ctr">
              <a:lnSpc>
                <a:spcPts val="11196"/>
              </a:lnSpc>
            </a:pPr>
            <a:r>
              <a:rPr lang="en-US" sz="7997">
                <a:solidFill>
                  <a:srgbClr val="000000"/>
                </a:solidFill>
                <a:latin typeface="Chewy"/>
                <a:ea typeface="Chewy"/>
                <a:cs typeface="Chewy"/>
                <a:sym typeface="Chewy"/>
              </a:rPr>
              <a:t>And our stakeholders agreed...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11062976" y="5047602"/>
            <a:ext cx="1853210" cy="3418853"/>
          </a:xfrm>
          <a:custGeom>
            <a:avLst/>
            <a:gdLst/>
            <a:ahLst/>
            <a:cxnLst/>
            <a:rect l="l" t="t" r="r" b="b"/>
            <a:pathLst>
              <a:path w="1853210" h="3418853">
                <a:moveTo>
                  <a:pt x="0" y="0"/>
                </a:moveTo>
                <a:lnTo>
                  <a:pt x="1853210" y="0"/>
                </a:lnTo>
                <a:lnTo>
                  <a:pt x="1853210" y="3418853"/>
                </a:lnTo>
                <a:lnTo>
                  <a:pt x="0" y="3418853"/>
                </a:lnTo>
                <a:lnTo>
                  <a:pt x="0" y="0"/>
                </a:lnTo>
                <a:close/>
              </a:path>
            </a:pathLst>
          </a:custGeom>
          <a:blipFill>
            <a:blip r:embed="rId2"/>
            <a:stretch>
              <a:fillRect/>
            </a:stretch>
          </a:blipFill>
        </p:spPr>
        <p:txBody>
          <a:bodyPr/>
          <a:lstStyle/>
          <a:p>
            <a:endParaRPr lang="en-GB"/>
          </a:p>
        </p:txBody>
      </p:sp>
      <p:sp>
        <p:nvSpPr>
          <p:cNvPr id="3" name="Freeform 3"/>
          <p:cNvSpPr/>
          <p:nvPr/>
        </p:nvSpPr>
        <p:spPr>
          <a:xfrm>
            <a:off x="14536110" y="5049848"/>
            <a:ext cx="1516187" cy="3418853"/>
          </a:xfrm>
          <a:custGeom>
            <a:avLst/>
            <a:gdLst/>
            <a:ahLst/>
            <a:cxnLst/>
            <a:rect l="l" t="t" r="r" b="b"/>
            <a:pathLst>
              <a:path w="1516187" h="3418853">
                <a:moveTo>
                  <a:pt x="0" y="0"/>
                </a:moveTo>
                <a:lnTo>
                  <a:pt x="1516187" y="0"/>
                </a:lnTo>
                <a:lnTo>
                  <a:pt x="1516187" y="3418853"/>
                </a:lnTo>
                <a:lnTo>
                  <a:pt x="0" y="3418853"/>
                </a:lnTo>
                <a:lnTo>
                  <a:pt x="0" y="0"/>
                </a:lnTo>
                <a:close/>
              </a:path>
            </a:pathLst>
          </a:custGeom>
          <a:blipFill>
            <a:blip r:embed="rId3"/>
            <a:stretch>
              <a:fillRect/>
            </a:stretch>
          </a:blipFill>
        </p:spPr>
        <p:txBody>
          <a:bodyPr/>
          <a:lstStyle/>
          <a:p>
            <a:endParaRPr lang="en-GB"/>
          </a:p>
        </p:txBody>
      </p:sp>
      <p:sp>
        <p:nvSpPr>
          <p:cNvPr id="4" name="Freeform 4"/>
          <p:cNvSpPr/>
          <p:nvPr/>
        </p:nvSpPr>
        <p:spPr>
          <a:xfrm>
            <a:off x="4479719" y="5047602"/>
            <a:ext cx="1815072" cy="3416607"/>
          </a:xfrm>
          <a:custGeom>
            <a:avLst/>
            <a:gdLst/>
            <a:ahLst/>
            <a:cxnLst/>
            <a:rect l="l" t="t" r="r" b="b"/>
            <a:pathLst>
              <a:path w="1815072" h="3416607">
                <a:moveTo>
                  <a:pt x="0" y="0"/>
                </a:moveTo>
                <a:lnTo>
                  <a:pt x="1815072" y="0"/>
                </a:lnTo>
                <a:lnTo>
                  <a:pt x="1815072" y="3416607"/>
                </a:lnTo>
                <a:lnTo>
                  <a:pt x="0" y="3416607"/>
                </a:lnTo>
                <a:lnTo>
                  <a:pt x="0" y="0"/>
                </a:lnTo>
                <a:close/>
              </a:path>
            </a:pathLst>
          </a:custGeom>
          <a:blipFill>
            <a:blip r:embed="rId4"/>
            <a:stretch>
              <a:fillRect/>
            </a:stretch>
          </a:blipFill>
        </p:spPr>
        <p:txBody>
          <a:bodyPr/>
          <a:lstStyle/>
          <a:p>
            <a:endParaRPr lang="en-GB"/>
          </a:p>
        </p:txBody>
      </p:sp>
      <p:sp>
        <p:nvSpPr>
          <p:cNvPr id="5" name="Freeform 5"/>
          <p:cNvSpPr/>
          <p:nvPr/>
        </p:nvSpPr>
        <p:spPr>
          <a:xfrm>
            <a:off x="7886174" y="5047602"/>
            <a:ext cx="1933090" cy="3418853"/>
          </a:xfrm>
          <a:custGeom>
            <a:avLst/>
            <a:gdLst/>
            <a:ahLst/>
            <a:cxnLst/>
            <a:rect l="l" t="t" r="r" b="b"/>
            <a:pathLst>
              <a:path w="1933090" h="3418853">
                <a:moveTo>
                  <a:pt x="0" y="0"/>
                </a:moveTo>
                <a:lnTo>
                  <a:pt x="1933089" y="0"/>
                </a:lnTo>
                <a:lnTo>
                  <a:pt x="1933089" y="3418853"/>
                </a:lnTo>
                <a:lnTo>
                  <a:pt x="0" y="3418853"/>
                </a:lnTo>
                <a:lnTo>
                  <a:pt x="0" y="0"/>
                </a:lnTo>
                <a:close/>
              </a:path>
            </a:pathLst>
          </a:custGeom>
          <a:blipFill>
            <a:blip r:embed="rId5"/>
            <a:stretch>
              <a:fillRect/>
            </a:stretch>
          </a:blipFill>
        </p:spPr>
        <p:txBody>
          <a:bodyPr/>
          <a:lstStyle/>
          <a:p>
            <a:endParaRPr lang="en-GB"/>
          </a:p>
        </p:txBody>
      </p:sp>
      <p:sp>
        <p:nvSpPr>
          <p:cNvPr id="6" name="Freeform 6"/>
          <p:cNvSpPr/>
          <p:nvPr/>
        </p:nvSpPr>
        <p:spPr>
          <a:xfrm>
            <a:off x="1451544" y="5047602"/>
            <a:ext cx="1791236" cy="3421099"/>
          </a:xfrm>
          <a:custGeom>
            <a:avLst/>
            <a:gdLst/>
            <a:ahLst/>
            <a:cxnLst/>
            <a:rect l="l" t="t" r="r" b="b"/>
            <a:pathLst>
              <a:path w="1791236" h="3421099">
                <a:moveTo>
                  <a:pt x="0" y="0"/>
                </a:moveTo>
                <a:lnTo>
                  <a:pt x="1791235" y="0"/>
                </a:lnTo>
                <a:lnTo>
                  <a:pt x="1791235" y="3421099"/>
                </a:lnTo>
                <a:lnTo>
                  <a:pt x="0" y="3421099"/>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0" y="198538"/>
            <a:ext cx="18288000" cy="3677920"/>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These values underpin everything we do at Carmondean and have been developed in collaboration with families, staff and stakeholders. The use of the ‘Buddies’ will help us promote understanding with our children as each value has an associated ‘Buddy’.</a:t>
            </a:r>
          </a:p>
        </p:txBody>
      </p:sp>
      <p:sp>
        <p:nvSpPr>
          <p:cNvPr id="8" name="TextBox 8"/>
          <p:cNvSpPr txBox="1"/>
          <p:nvPr/>
        </p:nvSpPr>
        <p:spPr>
          <a:xfrm>
            <a:off x="11062976" y="8352155"/>
            <a:ext cx="2001738" cy="906145"/>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Respect</a:t>
            </a:r>
          </a:p>
        </p:txBody>
      </p:sp>
      <p:sp>
        <p:nvSpPr>
          <p:cNvPr id="9" name="TextBox 9"/>
          <p:cNvSpPr txBox="1"/>
          <p:nvPr/>
        </p:nvSpPr>
        <p:spPr>
          <a:xfrm>
            <a:off x="14332377" y="8352155"/>
            <a:ext cx="1923653" cy="906145"/>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Include</a:t>
            </a:r>
          </a:p>
        </p:txBody>
      </p:sp>
      <p:sp>
        <p:nvSpPr>
          <p:cNvPr id="10" name="TextBox 10"/>
          <p:cNvSpPr txBox="1"/>
          <p:nvPr/>
        </p:nvSpPr>
        <p:spPr>
          <a:xfrm>
            <a:off x="1782564" y="8352155"/>
            <a:ext cx="1088529" cy="906145"/>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Safe</a:t>
            </a:r>
          </a:p>
        </p:txBody>
      </p:sp>
      <p:sp>
        <p:nvSpPr>
          <p:cNvPr id="11" name="TextBox 11"/>
          <p:cNvSpPr txBox="1"/>
          <p:nvPr/>
        </p:nvSpPr>
        <p:spPr>
          <a:xfrm>
            <a:off x="4361234" y="8352155"/>
            <a:ext cx="2052042" cy="906145"/>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Achieve</a:t>
            </a:r>
          </a:p>
        </p:txBody>
      </p:sp>
      <p:sp>
        <p:nvSpPr>
          <p:cNvPr id="12" name="TextBox 12"/>
          <p:cNvSpPr txBox="1"/>
          <p:nvPr/>
        </p:nvSpPr>
        <p:spPr>
          <a:xfrm>
            <a:off x="7656989" y="8352155"/>
            <a:ext cx="2162274" cy="906145"/>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Nurture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16518529" y="244705"/>
            <a:ext cx="1481542" cy="1481542"/>
          </a:xfrm>
          <a:custGeom>
            <a:avLst/>
            <a:gdLst/>
            <a:ahLst/>
            <a:cxnLst/>
            <a:rect l="l" t="t" r="r" b="b"/>
            <a:pathLst>
              <a:path w="1481542" h="1481542">
                <a:moveTo>
                  <a:pt x="0" y="0"/>
                </a:moveTo>
                <a:lnTo>
                  <a:pt x="1481542" y="0"/>
                </a:lnTo>
                <a:lnTo>
                  <a:pt x="1481542" y="1481542"/>
                </a:lnTo>
                <a:lnTo>
                  <a:pt x="0" y="148154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813451" y="140653"/>
            <a:ext cx="4661099" cy="1585594"/>
          </a:xfrm>
          <a:prstGeom prst="rect">
            <a:avLst/>
          </a:prstGeom>
        </p:spPr>
        <p:txBody>
          <a:bodyPr lIns="0" tIns="0" rIns="0" bIns="0" rtlCol="0" anchor="t">
            <a:spAutoFit/>
          </a:bodyPr>
          <a:lstStyle/>
          <a:p>
            <a:pPr algn="ctr">
              <a:lnSpc>
                <a:spcPts val="12880"/>
              </a:lnSpc>
            </a:pPr>
            <a:r>
              <a:rPr lang="en-US" sz="9200">
                <a:solidFill>
                  <a:srgbClr val="000000"/>
                </a:solidFill>
                <a:latin typeface="Chewy"/>
                <a:ea typeface="Chewy"/>
                <a:cs typeface="Chewy"/>
                <a:sym typeface="Chewy"/>
              </a:rPr>
              <a:t>Our Aims...</a:t>
            </a:r>
          </a:p>
        </p:txBody>
      </p:sp>
      <p:sp>
        <p:nvSpPr>
          <p:cNvPr id="4" name="TextBox 4"/>
          <p:cNvSpPr txBox="1"/>
          <p:nvPr/>
        </p:nvSpPr>
        <p:spPr>
          <a:xfrm>
            <a:off x="0" y="1611947"/>
            <a:ext cx="18288000" cy="1830070"/>
          </a:xfrm>
          <a:prstGeom prst="rect">
            <a:avLst/>
          </a:prstGeom>
        </p:spPr>
        <p:txBody>
          <a:bodyPr lIns="0" tIns="0" rIns="0" bIns="0" rtlCol="0" anchor="t">
            <a:spAutoFit/>
          </a:bodyPr>
          <a:lstStyle/>
          <a:p>
            <a:pPr algn="ctr">
              <a:lnSpc>
                <a:spcPts val="7279"/>
              </a:lnSpc>
            </a:pPr>
            <a:r>
              <a:rPr lang="en-US" sz="5199">
                <a:solidFill>
                  <a:srgbClr val="000000"/>
                </a:solidFill>
                <a:latin typeface="Chewy"/>
                <a:ea typeface="Chewy"/>
                <a:cs typeface="Chewy"/>
                <a:sym typeface="Chewy"/>
              </a:rPr>
              <a:t>All of this information combined has supported in the development of our aims.</a:t>
            </a:r>
          </a:p>
        </p:txBody>
      </p:sp>
      <p:sp>
        <p:nvSpPr>
          <p:cNvPr id="5" name="TextBox 5"/>
          <p:cNvSpPr txBox="1"/>
          <p:nvPr/>
        </p:nvSpPr>
        <p:spPr>
          <a:xfrm>
            <a:off x="0" y="3375342"/>
            <a:ext cx="18288000" cy="7273290"/>
          </a:xfrm>
          <a:prstGeom prst="rect">
            <a:avLst/>
          </a:prstGeom>
        </p:spPr>
        <p:txBody>
          <a:bodyPr lIns="0" tIns="0" rIns="0" bIns="0" rtlCol="0" anchor="t">
            <a:spAutoFit/>
          </a:bodyPr>
          <a:lstStyle/>
          <a:p>
            <a:pPr algn="ctr">
              <a:lnSpc>
                <a:spcPts val="4059"/>
              </a:lnSpc>
            </a:pPr>
            <a:r>
              <a:rPr lang="en-US" sz="2899">
                <a:solidFill>
                  <a:srgbClr val="FF3131"/>
                </a:solidFill>
                <a:latin typeface="Chewy"/>
                <a:ea typeface="Chewy"/>
                <a:cs typeface="Chewy"/>
                <a:sym typeface="Chewy"/>
              </a:rPr>
              <a:t>C</a:t>
            </a:r>
            <a:r>
              <a:rPr lang="en-US" sz="2899">
                <a:solidFill>
                  <a:srgbClr val="000000"/>
                </a:solidFill>
                <a:latin typeface="Chewy"/>
                <a:ea typeface="Chewy"/>
                <a:cs typeface="Chewy"/>
                <a:sym typeface="Chewy"/>
              </a:rPr>
              <a:t>aring staff who develop warm, positive and loving relationships with our children.​</a:t>
            </a:r>
          </a:p>
          <a:p>
            <a:pPr algn="ctr">
              <a:lnSpc>
                <a:spcPts val="4059"/>
              </a:lnSpc>
            </a:pPr>
            <a:r>
              <a:rPr lang="en-US" sz="2899">
                <a:solidFill>
                  <a:srgbClr val="FF3131"/>
                </a:solidFill>
                <a:latin typeface="Chewy"/>
                <a:ea typeface="Chewy"/>
                <a:cs typeface="Chewy"/>
                <a:sym typeface="Chewy"/>
              </a:rPr>
              <a:t>A </a:t>
            </a:r>
            <a:r>
              <a:rPr lang="en-US" sz="2899">
                <a:solidFill>
                  <a:srgbClr val="000000"/>
                </a:solidFill>
                <a:latin typeface="Chewy"/>
                <a:ea typeface="Chewy"/>
                <a:cs typeface="Chewy"/>
                <a:sym typeface="Chewy"/>
              </a:rPr>
              <a:t>team that works together, supporting one another and ensuring children’s interests and needs are at the heart of all we do.​</a:t>
            </a:r>
          </a:p>
          <a:p>
            <a:pPr algn="ctr">
              <a:lnSpc>
                <a:spcPts val="4059"/>
              </a:lnSpc>
            </a:pPr>
            <a:r>
              <a:rPr lang="en-US" sz="2899">
                <a:solidFill>
                  <a:srgbClr val="FF3131"/>
                </a:solidFill>
                <a:latin typeface="Chewy"/>
                <a:ea typeface="Chewy"/>
                <a:cs typeface="Chewy"/>
                <a:sym typeface="Chewy"/>
              </a:rPr>
              <a:t>R</a:t>
            </a:r>
            <a:r>
              <a:rPr lang="en-US" sz="2899">
                <a:solidFill>
                  <a:srgbClr val="000000"/>
                </a:solidFill>
                <a:latin typeface="Chewy"/>
                <a:ea typeface="Chewy"/>
                <a:cs typeface="Chewy"/>
                <a:sym typeface="Chewy"/>
              </a:rPr>
              <a:t>especting the views of all our children, families and stakeholders and working together to develop strong partnerships.​</a:t>
            </a:r>
          </a:p>
          <a:p>
            <a:pPr algn="ctr">
              <a:lnSpc>
                <a:spcPts val="4059"/>
              </a:lnSpc>
            </a:pPr>
            <a:r>
              <a:rPr lang="en-US" sz="2899">
                <a:solidFill>
                  <a:srgbClr val="FF3131"/>
                </a:solidFill>
                <a:latin typeface="Chewy"/>
                <a:ea typeface="Chewy"/>
                <a:cs typeface="Chewy"/>
                <a:sym typeface="Chewy"/>
              </a:rPr>
              <a:t>M</a:t>
            </a:r>
            <a:r>
              <a:rPr lang="en-US" sz="2899">
                <a:solidFill>
                  <a:srgbClr val="000000"/>
                </a:solidFill>
                <a:latin typeface="Chewy"/>
                <a:ea typeface="Chewy"/>
                <a:cs typeface="Chewy"/>
                <a:sym typeface="Chewy"/>
              </a:rPr>
              <a:t>eeting the needs of every child within our care, ensuring up to date records and regular communication with our families.​</a:t>
            </a:r>
          </a:p>
          <a:p>
            <a:pPr algn="ctr">
              <a:lnSpc>
                <a:spcPts val="4059"/>
              </a:lnSpc>
            </a:pPr>
            <a:r>
              <a:rPr lang="en-US" sz="2899">
                <a:solidFill>
                  <a:srgbClr val="FF3131"/>
                </a:solidFill>
                <a:latin typeface="Chewy"/>
                <a:ea typeface="Chewy"/>
                <a:cs typeface="Chewy"/>
                <a:sym typeface="Chewy"/>
              </a:rPr>
              <a:t>O</a:t>
            </a:r>
            <a:r>
              <a:rPr lang="en-US" sz="2899">
                <a:solidFill>
                  <a:srgbClr val="000000"/>
                </a:solidFill>
                <a:latin typeface="Chewy"/>
                <a:ea typeface="Chewy"/>
                <a:cs typeface="Chewy"/>
                <a:sym typeface="Chewy"/>
              </a:rPr>
              <a:t>thers’ beliefs, values and opinions are respected. We encourage all our children, families and stakeholders to share their diverse beliefs, values and opinions and use these to learn about our community and the world around us.​</a:t>
            </a:r>
          </a:p>
          <a:p>
            <a:pPr algn="ctr">
              <a:lnSpc>
                <a:spcPts val="4059"/>
              </a:lnSpc>
            </a:pPr>
            <a:r>
              <a:rPr lang="en-US" sz="2899">
                <a:solidFill>
                  <a:srgbClr val="FF3131"/>
                </a:solidFill>
                <a:latin typeface="Chewy"/>
                <a:ea typeface="Chewy"/>
                <a:cs typeface="Chewy"/>
                <a:sym typeface="Chewy"/>
              </a:rPr>
              <a:t>N</a:t>
            </a:r>
            <a:r>
              <a:rPr lang="en-US" sz="2899">
                <a:solidFill>
                  <a:srgbClr val="000000"/>
                </a:solidFill>
                <a:latin typeface="Chewy"/>
                <a:ea typeface="Chewy"/>
                <a:cs typeface="Chewy"/>
                <a:sym typeface="Chewy"/>
              </a:rPr>
              <a:t>ature and our local community are valued. Children have ample opportunities to learn through nature every day with access to our stimulating garden and wooded areas.​</a:t>
            </a:r>
          </a:p>
          <a:p>
            <a:pPr algn="ctr">
              <a:lnSpc>
                <a:spcPts val="4059"/>
              </a:lnSpc>
            </a:pPr>
            <a:r>
              <a:rPr lang="en-US" sz="2899">
                <a:solidFill>
                  <a:srgbClr val="FF3131"/>
                </a:solidFill>
                <a:latin typeface="Chewy"/>
                <a:ea typeface="Chewy"/>
                <a:cs typeface="Chewy"/>
                <a:sym typeface="Chewy"/>
              </a:rPr>
              <a:t>D</a:t>
            </a:r>
            <a:r>
              <a:rPr lang="en-US" sz="2899">
                <a:solidFill>
                  <a:srgbClr val="000000"/>
                </a:solidFill>
                <a:latin typeface="Chewy"/>
                <a:ea typeface="Chewy"/>
                <a:cs typeface="Chewy"/>
                <a:sym typeface="Chewy"/>
              </a:rPr>
              <a:t>evelop children’s skills for learning, life and work through stimulating, first hand experiences that encourage curiosity and independence.​</a:t>
            </a:r>
          </a:p>
          <a:p>
            <a:pPr algn="ctr">
              <a:lnSpc>
                <a:spcPts val="4059"/>
              </a:lnSpc>
            </a:pPr>
            <a:r>
              <a:rPr lang="en-US" sz="2899">
                <a:solidFill>
                  <a:srgbClr val="FF3131"/>
                </a:solidFill>
                <a:latin typeface="Chewy"/>
                <a:ea typeface="Chewy"/>
                <a:cs typeface="Chewy"/>
                <a:sym typeface="Chewy"/>
              </a:rPr>
              <a:t>E</a:t>
            </a:r>
            <a:r>
              <a:rPr lang="en-US" sz="2899">
                <a:solidFill>
                  <a:srgbClr val="000000"/>
                </a:solidFill>
                <a:latin typeface="Chewy"/>
                <a:ea typeface="Chewy"/>
                <a:cs typeface="Chewy"/>
                <a:sym typeface="Chewy"/>
              </a:rPr>
              <a:t>very child feels safe, valued and is supported to reach their fullest potential.​</a:t>
            </a:r>
          </a:p>
          <a:p>
            <a:pPr algn="ctr">
              <a:lnSpc>
                <a:spcPts val="4059"/>
              </a:lnSpc>
            </a:pPr>
            <a:r>
              <a:rPr lang="en-US" sz="2899">
                <a:solidFill>
                  <a:srgbClr val="FF3131"/>
                </a:solidFill>
                <a:latin typeface="Chewy"/>
                <a:ea typeface="Chewy"/>
                <a:cs typeface="Chewy"/>
                <a:sym typeface="Chewy"/>
              </a:rPr>
              <a:t>A</a:t>
            </a:r>
            <a:r>
              <a:rPr lang="en-US" sz="2899">
                <a:solidFill>
                  <a:srgbClr val="000000"/>
                </a:solidFill>
                <a:latin typeface="Chewy"/>
                <a:ea typeface="Chewy"/>
                <a:cs typeface="Chewy"/>
                <a:sym typeface="Chewy"/>
              </a:rPr>
              <a:t>chievements of all are celebrated and valued. ​</a:t>
            </a:r>
          </a:p>
          <a:p>
            <a:pPr algn="ctr">
              <a:lnSpc>
                <a:spcPts val="4059"/>
              </a:lnSpc>
            </a:pPr>
            <a:r>
              <a:rPr lang="en-US" sz="2899">
                <a:solidFill>
                  <a:srgbClr val="FF3131"/>
                </a:solidFill>
                <a:latin typeface="Chewy"/>
                <a:ea typeface="Chewy"/>
                <a:cs typeface="Chewy"/>
                <a:sym typeface="Chewy"/>
              </a:rPr>
              <a:t>N</a:t>
            </a:r>
            <a:r>
              <a:rPr lang="en-US" sz="2899">
                <a:solidFill>
                  <a:srgbClr val="000000"/>
                </a:solidFill>
                <a:latin typeface="Chewy"/>
                <a:ea typeface="Chewy"/>
                <a:cs typeface="Chewy"/>
                <a:sym typeface="Chewy"/>
              </a:rPr>
              <a:t>urture the talents and interests of all our children, families and staff.​</a:t>
            </a:r>
          </a:p>
          <a:p>
            <a:pPr algn="ctr">
              <a:lnSpc>
                <a:spcPts val="4759"/>
              </a:lnSpc>
            </a:pPr>
            <a:endParaRPr lang="en-US" sz="2899">
              <a:solidFill>
                <a:srgbClr val="000000"/>
              </a:solidFill>
              <a:latin typeface="Chewy"/>
              <a:ea typeface="Chewy"/>
              <a:cs typeface="Chewy"/>
              <a:sym typeface="Chewy"/>
            </a:endParaRPr>
          </a:p>
        </p:txBody>
      </p:sp>
      <p:sp>
        <p:nvSpPr>
          <p:cNvPr id="6" name="Freeform 6"/>
          <p:cNvSpPr/>
          <p:nvPr/>
        </p:nvSpPr>
        <p:spPr>
          <a:xfrm>
            <a:off x="287929" y="244705"/>
            <a:ext cx="1481542" cy="1481542"/>
          </a:xfrm>
          <a:custGeom>
            <a:avLst/>
            <a:gdLst/>
            <a:ahLst/>
            <a:cxnLst/>
            <a:rect l="l" t="t" r="r" b="b"/>
            <a:pathLst>
              <a:path w="1481542" h="1481542">
                <a:moveTo>
                  <a:pt x="0" y="0"/>
                </a:moveTo>
                <a:lnTo>
                  <a:pt x="1481542" y="0"/>
                </a:lnTo>
                <a:lnTo>
                  <a:pt x="1481542" y="1481542"/>
                </a:lnTo>
                <a:lnTo>
                  <a:pt x="0" y="148154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807470" y="4774009"/>
            <a:ext cx="4223879" cy="4943001"/>
          </a:xfrm>
          <a:custGeom>
            <a:avLst/>
            <a:gdLst/>
            <a:ahLst/>
            <a:cxnLst/>
            <a:rect l="l" t="t" r="r" b="b"/>
            <a:pathLst>
              <a:path w="4223879" h="4943001">
                <a:moveTo>
                  <a:pt x="0" y="0"/>
                </a:moveTo>
                <a:lnTo>
                  <a:pt x="4223879" y="0"/>
                </a:lnTo>
                <a:lnTo>
                  <a:pt x="4223879" y="4943001"/>
                </a:lnTo>
                <a:lnTo>
                  <a:pt x="0" y="4943001"/>
                </a:lnTo>
                <a:lnTo>
                  <a:pt x="0" y="0"/>
                </a:lnTo>
                <a:close/>
              </a:path>
            </a:pathLst>
          </a:custGeom>
          <a:blipFill>
            <a:blip r:embed="rId2"/>
            <a:stretch>
              <a:fillRect t="-6849" b="-6849"/>
            </a:stretch>
          </a:blipFill>
        </p:spPr>
        <p:txBody>
          <a:bodyPr/>
          <a:lstStyle/>
          <a:p>
            <a:endParaRPr lang="en-GB"/>
          </a:p>
        </p:txBody>
      </p:sp>
      <p:sp>
        <p:nvSpPr>
          <p:cNvPr id="3" name="Freeform 3"/>
          <p:cNvSpPr/>
          <p:nvPr/>
        </p:nvSpPr>
        <p:spPr>
          <a:xfrm>
            <a:off x="5830100" y="6192774"/>
            <a:ext cx="6265308" cy="3524236"/>
          </a:xfrm>
          <a:custGeom>
            <a:avLst/>
            <a:gdLst/>
            <a:ahLst/>
            <a:cxnLst/>
            <a:rect l="l" t="t" r="r" b="b"/>
            <a:pathLst>
              <a:path w="6265308" h="3524236">
                <a:moveTo>
                  <a:pt x="0" y="0"/>
                </a:moveTo>
                <a:lnTo>
                  <a:pt x="6265309" y="0"/>
                </a:lnTo>
                <a:lnTo>
                  <a:pt x="6265309" y="3524236"/>
                </a:lnTo>
                <a:lnTo>
                  <a:pt x="0" y="3524236"/>
                </a:lnTo>
                <a:lnTo>
                  <a:pt x="0" y="0"/>
                </a:lnTo>
                <a:close/>
              </a:path>
            </a:pathLst>
          </a:custGeom>
          <a:blipFill>
            <a:blip r:embed="rId3"/>
            <a:stretch>
              <a:fillRect/>
            </a:stretch>
          </a:blipFill>
        </p:spPr>
        <p:txBody>
          <a:bodyPr/>
          <a:lstStyle/>
          <a:p>
            <a:endParaRPr lang="en-GB"/>
          </a:p>
        </p:txBody>
      </p:sp>
      <p:sp>
        <p:nvSpPr>
          <p:cNvPr id="4" name="Freeform 4"/>
          <p:cNvSpPr/>
          <p:nvPr/>
        </p:nvSpPr>
        <p:spPr>
          <a:xfrm>
            <a:off x="12894160" y="4639928"/>
            <a:ext cx="4586370" cy="5077082"/>
          </a:xfrm>
          <a:custGeom>
            <a:avLst/>
            <a:gdLst/>
            <a:ahLst/>
            <a:cxnLst/>
            <a:rect l="l" t="t" r="r" b="b"/>
            <a:pathLst>
              <a:path w="4586370" h="5077082">
                <a:moveTo>
                  <a:pt x="0" y="0"/>
                </a:moveTo>
                <a:lnTo>
                  <a:pt x="4586370" y="0"/>
                </a:lnTo>
                <a:lnTo>
                  <a:pt x="4586370" y="5077082"/>
                </a:lnTo>
                <a:lnTo>
                  <a:pt x="0" y="5077082"/>
                </a:lnTo>
                <a:lnTo>
                  <a:pt x="0" y="0"/>
                </a:lnTo>
                <a:close/>
              </a:path>
            </a:pathLst>
          </a:custGeom>
          <a:blipFill>
            <a:blip r:embed="rId4"/>
            <a:stretch>
              <a:fillRect l="-31221" r="-16377"/>
            </a:stretch>
          </a:blipFill>
        </p:spPr>
        <p:txBody>
          <a:bodyPr/>
          <a:lstStyle/>
          <a:p>
            <a:endParaRPr lang="en-GB"/>
          </a:p>
        </p:txBody>
      </p:sp>
      <p:sp>
        <p:nvSpPr>
          <p:cNvPr id="5" name="TextBox 5"/>
          <p:cNvSpPr txBox="1"/>
          <p:nvPr/>
        </p:nvSpPr>
        <p:spPr>
          <a:xfrm>
            <a:off x="807470" y="779693"/>
            <a:ext cx="16673059" cy="3457541"/>
          </a:xfrm>
          <a:prstGeom prst="rect">
            <a:avLst/>
          </a:prstGeom>
        </p:spPr>
        <p:txBody>
          <a:bodyPr lIns="0" tIns="0" rIns="0" bIns="0" rtlCol="0" anchor="t">
            <a:spAutoFit/>
          </a:bodyPr>
          <a:lstStyle/>
          <a:p>
            <a:pPr algn="ctr">
              <a:lnSpc>
                <a:spcPts val="9189"/>
              </a:lnSpc>
              <a:spcBef>
                <a:spcPct val="0"/>
              </a:spcBef>
            </a:pPr>
            <a:r>
              <a:rPr lang="en-US" sz="6564">
                <a:solidFill>
                  <a:srgbClr val="000000"/>
                </a:solidFill>
                <a:latin typeface="Chewy"/>
                <a:ea typeface="Chewy"/>
                <a:cs typeface="Chewy"/>
                <a:sym typeface="Chewy"/>
              </a:rPr>
              <a:t>As a team, we discussed the uniqueness of our setting and discussed what anyone coming into our setting should see, hear and feel.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017626">
            <a:off x="14981330" y="496353"/>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2900086" y="1916371"/>
            <a:ext cx="12564967" cy="7067794"/>
          </a:xfrm>
          <a:custGeom>
            <a:avLst/>
            <a:gdLst/>
            <a:ahLst/>
            <a:cxnLst/>
            <a:rect l="l" t="t" r="r" b="b"/>
            <a:pathLst>
              <a:path w="12564967" h="7067794">
                <a:moveTo>
                  <a:pt x="0" y="0"/>
                </a:moveTo>
                <a:lnTo>
                  <a:pt x="12564967" y="0"/>
                </a:lnTo>
                <a:lnTo>
                  <a:pt x="12564967" y="7067794"/>
                </a:lnTo>
                <a:lnTo>
                  <a:pt x="0" y="7067794"/>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017626">
            <a:off x="14981330" y="496353"/>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2339259" y="1916371"/>
            <a:ext cx="13287689" cy="7106278"/>
          </a:xfrm>
          <a:custGeom>
            <a:avLst/>
            <a:gdLst/>
            <a:ahLst/>
            <a:cxnLst/>
            <a:rect l="l" t="t" r="r" b="b"/>
            <a:pathLst>
              <a:path w="13287689" h="7106278">
                <a:moveTo>
                  <a:pt x="0" y="0"/>
                </a:moveTo>
                <a:lnTo>
                  <a:pt x="13287688" y="0"/>
                </a:lnTo>
                <a:lnTo>
                  <a:pt x="13287688" y="7106277"/>
                </a:lnTo>
                <a:lnTo>
                  <a:pt x="0" y="7106277"/>
                </a:lnTo>
                <a:lnTo>
                  <a:pt x="0" y="0"/>
                </a:lnTo>
                <a:close/>
              </a:path>
            </a:pathLst>
          </a:custGeom>
          <a:blipFill>
            <a:blip r:embed="rId10"/>
            <a:stretch>
              <a:fillRect t="-2589" b="-2589"/>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017626">
            <a:off x="14981330" y="496353"/>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2197002" y="1410453"/>
            <a:ext cx="13368514" cy="7519789"/>
          </a:xfrm>
          <a:custGeom>
            <a:avLst/>
            <a:gdLst/>
            <a:ahLst/>
            <a:cxnLst/>
            <a:rect l="l" t="t" r="r" b="b"/>
            <a:pathLst>
              <a:path w="13368514" h="7519789">
                <a:moveTo>
                  <a:pt x="0" y="0"/>
                </a:moveTo>
                <a:lnTo>
                  <a:pt x="13368513" y="0"/>
                </a:lnTo>
                <a:lnTo>
                  <a:pt x="13368513" y="7519789"/>
                </a:lnTo>
                <a:lnTo>
                  <a:pt x="0" y="7519789"/>
                </a:lnTo>
                <a:lnTo>
                  <a:pt x="0" y="0"/>
                </a:lnTo>
                <a:close/>
              </a:path>
            </a:pathLst>
          </a:custGeom>
          <a:blipFill>
            <a:blip r:embed="rId8"/>
            <a:stretch>
              <a:fillRect/>
            </a:stretch>
          </a:blipFill>
        </p:spPr>
        <p:txBody>
          <a:bodyPr/>
          <a:lstStyle/>
          <a:p>
            <a:endParaRPr lang="en-GB"/>
          </a:p>
        </p:txBody>
      </p:sp>
      <p:sp>
        <p:nvSpPr>
          <p:cNvPr id="6" name="Freeform 6"/>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4">
              <a:extLst>
                <a:ext uri="{96DAC541-7B7A-43D3-8B79-37D633B846F1}">
                  <asvg:svgBlip xmlns:asvg="http://schemas.microsoft.com/office/drawing/2016/SVG/main" r:embed="rId5"/>
                </a:ext>
              </a:extLst>
            </a:blip>
            <a:stretch>
              <a:fillRect r="-1246" b="-156742"/>
            </a:stretch>
          </a:blipFill>
        </p:spPr>
        <p:txBody>
          <a:bodyPr/>
          <a:lstStyle/>
          <a:p>
            <a:endParaRPr lang="en-GB"/>
          </a:p>
        </p:txBody>
      </p:sp>
      <p:sp>
        <p:nvSpPr>
          <p:cNvPr id="4" name="Freeform 4"/>
          <p:cNvSpPr/>
          <p:nvPr/>
        </p:nvSpPr>
        <p:spPr>
          <a:xfrm rot="1017626">
            <a:off x="14981330" y="496353"/>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2144669" y="1410453"/>
            <a:ext cx="13457222" cy="7569687"/>
          </a:xfrm>
          <a:custGeom>
            <a:avLst/>
            <a:gdLst/>
            <a:ahLst/>
            <a:cxnLst/>
            <a:rect l="l" t="t" r="r" b="b"/>
            <a:pathLst>
              <a:path w="13457222" h="7569687">
                <a:moveTo>
                  <a:pt x="0" y="0"/>
                </a:moveTo>
                <a:lnTo>
                  <a:pt x="13457222" y="0"/>
                </a:lnTo>
                <a:lnTo>
                  <a:pt x="13457222" y="7569688"/>
                </a:lnTo>
                <a:lnTo>
                  <a:pt x="0" y="7569688"/>
                </a:lnTo>
                <a:lnTo>
                  <a:pt x="0" y="0"/>
                </a:lnTo>
                <a:close/>
              </a:path>
            </a:pathLst>
          </a:custGeom>
          <a:blipFill>
            <a:blip r:embed="rId8"/>
            <a:stretch>
              <a:fillRect/>
            </a:stretch>
          </a:blipFill>
        </p:spPr>
        <p:txBody>
          <a:bodyPr/>
          <a:lstStyle/>
          <a:p>
            <a:endParaRPr lang="en-GB"/>
          </a:p>
        </p:txBody>
      </p:sp>
      <p:sp>
        <p:nvSpPr>
          <p:cNvPr id="6" name="Freeform 6"/>
          <p:cNvSpPr/>
          <p:nvPr/>
        </p:nvSpPr>
        <p:spPr>
          <a:xfrm rot="177754">
            <a:off x="7613792" y="982456"/>
            <a:ext cx="3037400" cy="855994"/>
          </a:xfrm>
          <a:custGeom>
            <a:avLst/>
            <a:gdLst/>
            <a:ahLst/>
            <a:cxnLst/>
            <a:rect l="l" t="t" r="r" b="b"/>
            <a:pathLst>
              <a:path w="3037400" h="855994">
                <a:moveTo>
                  <a:pt x="0" y="0"/>
                </a:moveTo>
                <a:lnTo>
                  <a:pt x="3037400" y="0"/>
                </a:lnTo>
                <a:lnTo>
                  <a:pt x="3037400" y="855994"/>
                </a:lnTo>
                <a:lnTo>
                  <a:pt x="0" y="855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descr="'Whenever I attend Carmondean ELC, I am always so happy to see all adults busy with the children, down at their level playing together. I always feel very welcome and very much part of the team.'​"/>
          <p:cNvSpPr/>
          <p:nvPr/>
        </p:nvSpPr>
        <p:spPr>
          <a:xfrm rot="-10800000">
            <a:off x="5319140" y="3503851"/>
            <a:ext cx="7788920" cy="6486046"/>
          </a:xfrm>
          <a:custGeom>
            <a:avLst/>
            <a:gdLst/>
            <a:ahLst/>
            <a:cxnLst/>
            <a:rect l="l" t="t" r="r" b="b"/>
            <a:pathLst>
              <a:path w="7788920" h="6486046">
                <a:moveTo>
                  <a:pt x="0" y="0"/>
                </a:moveTo>
                <a:lnTo>
                  <a:pt x="7788920" y="0"/>
                </a:lnTo>
                <a:lnTo>
                  <a:pt x="7788920" y="6486046"/>
                </a:lnTo>
                <a:lnTo>
                  <a:pt x="0" y="6486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257992" y="180779"/>
            <a:ext cx="17772017" cy="3577524"/>
          </a:xfrm>
          <a:prstGeom prst="rect">
            <a:avLst/>
          </a:prstGeom>
        </p:spPr>
        <p:txBody>
          <a:bodyPr lIns="0" tIns="0" rIns="0" bIns="0" rtlCol="0" anchor="t">
            <a:spAutoFit/>
          </a:bodyPr>
          <a:lstStyle/>
          <a:p>
            <a:pPr algn="ctr">
              <a:lnSpc>
                <a:spcPts val="14272"/>
              </a:lnSpc>
              <a:spcBef>
                <a:spcPct val="0"/>
              </a:spcBef>
            </a:pPr>
            <a:r>
              <a:rPr lang="en-US" sz="10194">
                <a:solidFill>
                  <a:srgbClr val="000000"/>
                </a:solidFill>
                <a:latin typeface="Chewy"/>
                <a:ea typeface="Chewy"/>
                <a:cs typeface="Chewy"/>
                <a:sym typeface="Chewy"/>
              </a:rPr>
              <a:t>We also asked our Stakeholders their views...​</a:t>
            </a:r>
          </a:p>
        </p:txBody>
      </p:sp>
      <p:sp>
        <p:nvSpPr>
          <p:cNvPr id="4" name="TextBox 4"/>
          <p:cNvSpPr txBox="1"/>
          <p:nvPr/>
        </p:nvSpPr>
        <p:spPr>
          <a:xfrm>
            <a:off x="6942912" y="5856827"/>
            <a:ext cx="4836245" cy="2742203"/>
          </a:xfrm>
          <a:prstGeom prst="rect">
            <a:avLst/>
          </a:prstGeom>
        </p:spPr>
        <p:txBody>
          <a:bodyPr lIns="0" tIns="0" rIns="0" bIns="0" rtlCol="0" anchor="t">
            <a:spAutoFit/>
          </a:bodyPr>
          <a:lstStyle/>
          <a:p>
            <a:pPr algn="ctr">
              <a:lnSpc>
                <a:spcPts val="3121"/>
              </a:lnSpc>
            </a:pPr>
            <a:r>
              <a:rPr lang="en-US" sz="2229">
                <a:solidFill>
                  <a:srgbClr val="000000"/>
                </a:solidFill>
                <a:latin typeface="Canva Sans"/>
                <a:ea typeface="Canva Sans"/>
                <a:cs typeface="Canva Sans"/>
                <a:sym typeface="Canva Sans"/>
              </a:rPr>
              <a:t>'Whenever I attend Carmondean ELC, I am always so happy to see all adults busy with the children, down at their level playing together. I always feel very welcome and very much part of the team.'​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13623261" y="876176"/>
            <a:ext cx="4406747" cy="4114800"/>
          </a:xfrm>
          <a:custGeom>
            <a:avLst/>
            <a:gdLst/>
            <a:ahLst/>
            <a:cxnLst/>
            <a:rect l="l" t="t" r="r" b="b"/>
            <a:pathLst>
              <a:path w="4406747" h="4114800">
                <a:moveTo>
                  <a:pt x="0" y="0"/>
                </a:moveTo>
                <a:lnTo>
                  <a:pt x="4406747" y="0"/>
                </a:lnTo>
                <a:lnTo>
                  <a:pt x="44067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704804" y="5840286"/>
            <a:ext cx="4406747" cy="4114800"/>
          </a:xfrm>
          <a:custGeom>
            <a:avLst/>
            <a:gdLst/>
            <a:ahLst/>
            <a:cxnLst/>
            <a:rect l="l" t="t" r="r" b="b"/>
            <a:pathLst>
              <a:path w="4406747" h="4114800">
                <a:moveTo>
                  <a:pt x="0" y="0"/>
                </a:moveTo>
                <a:lnTo>
                  <a:pt x="4406747" y="0"/>
                </a:lnTo>
                <a:lnTo>
                  <a:pt x="44067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57992" y="180779"/>
            <a:ext cx="17772017" cy="1768824"/>
          </a:xfrm>
          <a:prstGeom prst="rect">
            <a:avLst/>
          </a:prstGeom>
        </p:spPr>
        <p:txBody>
          <a:bodyPr lIns="0" tIns="0" rIns="0" bIns="0" rtlCol="0" anchor="t">
            <a:spAutoFit/>
          </a:bodyPr>
          <a:lstStyle/>
          <a:p>
            <a:pPr algn="ctr">
              <a:lnSpc>
                <a:spcPts val="14272"/>
              </a:lnSpc>
              <a:spcBef>
                <a:spcPct val="0"/>
              </a:spcBef>
            </a:pPr>
            <a:r>
              <a:rPr lang="en-US" sz="10194">
                <a:solidFill>
                  <a:srgbClr val="000000"/>
                </a:solidFill>
                <a:latin typeface="Chewy"/>
                <a:ea typeface="Chewy"/>
                <a:cs typeface="Chewy"/>
                <a:sym typeface="Chewy"/>
              </a:rPr>
              <a:t>And our families...</a:t>
            </a:r>
          </a:p>
        </p:txBody>
      </p:sp>
      <p:sp>
        <p:nvSpPr>
          <p:cNvPr id="5" name="TextBox 5"/>
          <p:cNvSpPr txBox="1"/>
          <p:nvPr/>
        </p:nvSpPr>
        <p:spPr>
          <a:xfrm>
            <a:off x="14056808" y="1626940"/>
            <a:ext cx="3539653" cy="2230989"/>
          </a:xfrm>
          <a:prstGeom prst="rect">
            <a:avLst/>
          </a:prstGeom>
        </p:spPr>
        <p:txBody>
          <a:bodyPr lIns="0" tIns="0" rIns="0" bIns="0" rtlCol="0" anchor="t">
            <a:spAutoFit/>
          </a:bodyPr>
          <a:lstStyle/>
          <a:p>
            <a:pPr algn="ctr">
              <a:lnSpc>
                <a:spcPts val="2586"/>
              </a:lnSpc>
            </a:pPr>
            <a:r>
              <a:rPr lang="en-US" sz="1847">
                <a:solidFill>
                  <a:srgbClr val="000000"/>
                </a:solidFill>
                <a:latin typeface="Canva Sans"/>
                <a:ea typeface="Canva Sans"/>
                <a:cs typeface="Canva Sans"/>
                <a:sym typeface="Canva Sans"/>
              </a:rPr>
              <a:t>I want my child to build positive friendships with other children. To make the transition to P1 slightly easier for my child by getting to see familiar staff, familiar classrooms. </a:t>
            </a:r>
          </a:p>
        </p:txBody>
      </p:sp>
      <p:sp>
        <p:nvSpPr>
          <p:cNvPr id="6" name="TextBox 6"/>
          <p:cNvSpPr txBox="1"/>
          <p:nvPr/>
        </p:nvSpPr>
        <p:spPr>
          <a:xfrm>
            <a:off x="12138351" y="6712103"/>
            <a:ext cx="3539653" cy="2262570"/>
          </a:xfrm>
          <a:prstGeom prst="rect">
            <a:avLst/>
          </a:prstGeom>
        </p:spPr>
        <p:txBody>
          <a:bodyPr lIns="0" tIns="0" rIns="0" bIns="0" rtlCol="0" anchor="t">
            <a:spAutoFit/>
          </a:bodyPr>
          <a:lstStyle/>
          <a:p>
            <a:pPr algn="ctr">
              <a:lnSpc>
                <a:spcPts val="3146"/>
              </a:lnSpc>
            </a:pPr>
            <a:r>
              <a:rPr lang="en-US" sz="2247">
                <a:solidFill>
                  <a:srgbClr val="000000"/>
                </a:solidFill>
                <a:latin typeface="Canva Sans"/>
                <a:ea typeface="Canva Sans"/>
                <a:cs typeface="Canva Sans"/>
                <a:sym typeface="Canva Sans"/>
              </a:rPr>
              <a:t>To be safe and cared for, to make friendships and explore, to be treated with respect and feel involved​</a:t>
            </a:r>
          </a:p>
          <a:p>
            <a:pPr algn="ctr">
              <a:lnSpc>
                <a:spcPts val="2586"/>
              </a:lnSpc>
            </a:pPr>
            <a:endParaRPr lang="en-US" sz="2247">
              <a:solidFill>
                <a:srgbClr val="000000"/>
              </a:solidFill>
              <a:latin typeface="Canva Sans"/>
              <a:ea typeface="Canva Sans"/>
              <a:cs typeface="Canva Sans"/>
              <a:sym typeface="Canva Sans"/>
            </a:endParaRPr>
          </a:p>
        </p:txBody>
      </p:sp>
      <p:sp>
        <p:nvSpPr>
          <p:cNvPr id="7" name="Freeform 7"/>
          <p:cNvSpPr/>
          <p:nvPr/>
        </p:nvSpPr>
        <p:spPr>
          <a:xfrm>
            <a:off x="257992" y="4838452"/>
            <a:ext cx="5766691" cy="5384647"/>
          </a:xfrm>
          <a:custGeom>
            <a:avLst/>
            <a:gdLst/>
            <a:ahLst/>
            <a:cxnLst/>
            <a:rect l="l" t="t" r="r" b="b"/>
            <a:pathLst>
              <a:path w="5766691" h="5384647">
                <a:moveTo>
                  <a:pt x="0" y="0"/>
                </a:moveTo>
                <a:lnTo>
                  <a:pt x="5766690" y="0"/>
                </a:lnTo>
                <a:lnTo>
                  <a:pt x="5766690" y="5384647"/>
                </a:lnTo>
                <a:lnTo>
                  <a:pt x="0" y="5384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a:off x="6425261" y="4838452"/>
            <a:ext cx="5115221" cy="4776337"/>
          </a:xfrm>
          <a:custGeom>
            <a:avLst/>
            <a:gdLst/>
            <a:ahLst/>
            <a:cxnLst/>
            <a:rect l="l" t="t" r="r" b="b"/>
            <a:pathLst>
              <a:path w="5115221" h="4776337">
                <a:moveTo>
                  <a:pt x="0" y="0"/>
                </a:moveTo>
                <a:lnTo>
                  <a:pt x="5115221" y="0"/>
                </a:lnTo>
                <a:lnTo>
                  <a:pt x="5115221" y="4776337"/>
                </a:lnTo>
                <a:lnTo>
                  <a:pt x="0" y="47763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7301550" y="5649786"/>
            <a:ext cx="3539653" cy="2741360"/>
          </a:xfrm>
          <a:prstGeom prst="rect">
            <a:avLst/>
          </a:prstGeom>
        </p:spPr>
        <p:txBody>
          <a:bodyPr lIns="0" tIns="0" rIns="0" bIns="0" rtlCol="0" anchor="t">
            <a:spAutoFit/>
          </a:bodyPr>
          <a:lstStyle/>
          <a:p>
            <a:pPr algn="ctr">
              <a:lnSpc>
                <a:spcPts val="2726"/>
              </a:lnSpc>
            </a:pPr>
            <a:r>
              <a:rPr lang="en-US" sz="1947">
                <a:solidFill>
                  <a:srgbClr val="000000"/>
                </a:solidFill>
                <a:latin typeface="Canva Sans"/>
                <a:ea typeface="Canva Sans"/>
                <a:cs typeface="Canva Sans"/>
                <a:sym typeface="Canva Sans"/>
              </a:rPr>
              <a:t>I want my child to become a confident and well-mannered individual who embraces diversity. Who demonstrates great ethics and values. She should develop the urge towards better learning in the future.</a:t>
            </a:r>
          </a:p>
        </p:txBody>
      </p:sp>
      <p:sp>
        <p:nvSpPr>
          <p:cNvPr id="10" name="Freeform 10"/>
          <p:cNvSpPr/>
          <p:nvPr/>
        </p:nvSpPr>
        <p:spPr>
          <a:xfrm>
            <a:off x="4889442" y="1949603"/>
            <a:ext cx="3420506" cy="3193897"/>
          </a:xfrm>
          <a:custGeom>
            <a:avLst/>
            <a:gdLst/>
            <a:ahLst/>
            <a:cxnLst/>
            <a:rect l="l" t="t" r="r" b="b"/>
            <a:pathLst>
              <a:path w="3420506" h="3193897">
                <a:moveTo>
                  <a:pt x="0" y="0"/>
                </a:moveTo>
                <a:lnTo>
                  <a:pt x="3420506" y="0"/>
                </a:lnTo>
                <a:lnTo>
                  <a:pt x="3420506" y="3193897"/>
                </a:lnTo>
                <a:lnTo>
                  <a:pt x="0" y="3193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11"/>
          <p:cNvSpPr txBox="1"/>
          <p:nvPr/>
        </p:nvSpPr>
        <p:spPr>
          <a:xfrm>
            <a:off x="5246851" y="2709097"/>
            <a:ext cx="2705689" cy="1211640"/>
          </a:xfrm>
          <a:prstGeom prst="rect">
            <a:avLst/>
          </a:prstGeom>
        </p:spPr>
        <p:txBody>
          <a:bodyPr lIns="0" tIns="0" rIns="0" bIns="0" rtlCol="0" anchor="t">
            <a:spAutoFit/>
          </a:bodyPr>
          <a:lstStyle/>
          <a:p>
            <a:pPr algn="ctr">
              <a:lnSpc>
                <a:spcPts val="3261"/>
              </a:lnSpc>
            </a:pPr>
            <a:r>
              <a:rPr lang="en-US" sz="2329">
                <a:solidFill>
                  <a:srgbClr val="000000"/>
                </a:solidFill>
                <a:latin typeface="Canva Sans"/>
                <a:ea typeface="Canva Sans"/>
                <a:cs typeface="Canva Sans"/>
                <a:sym typeface="Canva Sans"/>
              </a:rPr>
              <a:t>Learning to respect other kids and adults.​</a:t>
            </a:r>
          </a:p>
        </p:txBody>
      </p:sp>
      <p:sp>
        <p:nvSpPr>
          <p:cNvPr id="12" name="TextBox 12"/>
          <p:cNvSpPr txBox="1"/>
          <p:nvPr/>
        </p:nvSpPr>
        <p:spPr>
          <a:xfrm>
            <a:off x="1028700" y="5802565"/>
            <a:ext cx="4314202" cy="3427160"/>
          </a:xfrm>
          <a:prstGeom prst="rect">
            <a:avLst/>
          </a:prstGeom>
        </p:spPr>
        <p:txBody>
          <a:bodyPr lIns="0" tIns="0" rIns="0" bIns="0" rtlCol="0" anchor="t">
            <a:spAutoFit/>
          </a:bodyPr>
          <a:lstStyle/>
          <a:p>
            <a:pPr algn="ctr">
              <a:lnSpc>
                <a:spcPts val="2726"/>
              </a:lnSpc>
            </a:pPr>
            <a:r>
              <a:rPr lang="en-US" sz="1947">
                <a:solidFill>
                  <a:srgbClr val="000000"/>
                </a:solidFill>
                <a:latin typeface="Canva Sans"/>
                <a:ea typeface="Canva Sans"/>
                <a:cs typeface="Canva Sans"/>
                <a:sym typeface="Canva Sans"/>
              </a:rPr>
              <a:t>I want my child to feel confident and safe. We want him to build relationships and be school ready. We want him to still be his little self but encouraged to try new things and to be included in decisions when it comes to activities or topics. We just want him to be happy.​</a:t>
            </a:r>
          </a:p>
          <a:p>
            <a:pPr algn="ctr">
              <a:lnSpc>
                <a:spcPts val="2726"/>
              </a:lnSpc>
            </a:pPr>
            <a:endParaRPr lang="en-US" sz="1947">
              <a:solidFill>
                <a:srgbClr val="000000"/>
              </a:solidFill>
              <a:latin typeface="Canva Sans"/>
              <a:ea typeface="Canva Sans"/>
              <a:cs typeface="Canva Sans"/>
              <a:sym typeface="Canva Sans"/>
            </a:endParaRPr>
          </a:p>
        </p:txBody>
      </p:sp>
      <p:sp>
        <p:nvSpPr>
          <p:cNvPr id="13" name="Freeform 13"/>
          <p:cNvSpPr/>
          <p:nvPr/>
        </p:nvSpPr>
        <p:spPr>
          <a:xfrm>
            <a:off x="615400" y="1336627"/>
            <a:ext cx="3420506" cy="3193897"/>
          </a:xfrm>
          <a:custGeom>
            <a:avLst/>
            <a:gdLst/>
            <a:ahLst/>
            <a:cxnLst/>
            <a:rect l="l" t="t" r="r" b="b"/>
            <a:pathLst>
              <a:path w="3420506" h="3193897">
                <a:moveTo>
                  <a:pt x="0" y="0"/>
                </a:moveTo>
                <a:lnTo>
                  <a:pt x="3420506" y="0"/>
                </a:lnTo>
                <a:lnTo>
                  <a:pt x="3420506" y="3193897"/>
                </a:lnTo>
                <a:lnTo>
                  <a:pt x="0" y="3193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14"/>
          <p:cNvSpPr txBox="1"/>
          <p:nvPr/>
        </p:nvSpPr>
        <p:spPr>
          <a:xfrm>
            <a:off x="972809" y="1953484"/>
            <a:ext cx="2705689" cy="1612152"/>
          </a:xfrm>
          <a:prstGeom prst="rect">
            <a:avLst/>
          </a:prstGeom>
        </p:spPr>
        <p:txBody>
          <a:bodyPr lIns="0" tIns="0" rIns="0" bIns="0" rtlCol="0" anchor="t">
            <a:spAutoFit/>
          </a:bodyPr>
          <a:lstStyle/>
          <a:p>
            <a:pPr algn="ctr">
              <a:lnSpc>
                <a:spcPts val="3218"/>
              </a:lnSpc>
            </a:pPr>
            <a:r>
              <a:rPr lang="en-US" sz="2298">
                <a:solidFill>
                  <a:srgbClr val="000000"/>
                </a:solidFill>
                <a:latin typeface="Canva Sans"/>
                <a:ea typeface="Canva Sans"/>
                <a:cs typeface="Canva Sans"/>
                <a:sym typeface="Canva Sans"/>
              </a:rPr>
              <a:t>Help, encouragement nurtured ​</a:t>
            </a:r>
          </a:p>
          <a:p>
            <a:pPr algn="ctr">
              <a:lnSpc>
                <a:spcPts val="3218"/>
              </a:lnSpc>
            </a:pPr>
            <a:endParaRPr lang="en-US" sz="2298">
              <a:solidFill>
                <a:srgbClr val="000000"/>
              </a:solidFill>
              <a:latin typeface="Canva Sans"/>
              <a:ea typeface="Canva Sans"/>
              <a:cs typeface="Canva Sans"/>
              <a:sym typeface="Canva Sans"/>
            </a:endParaRPr>
          </a:p>
        </p:txBody>
      </p:sp>
      <p:sp>
        <p:nvSpPr>
          <p:cNvPr id="15" name="Freeform 15"/>
          <p:cNvSpPr/>
          <p:nvPr/>
        </p:nvSpPr>
        <p:spPr>
          <a:xfrm>
            <a:off x="9519623" y="1949603"/>
            <a:ext cx="3709403" cy="3463655"/>
          </a:xfrm>
          <a:custGeom>
            <a:avLst/>
            <a:gdLst/>
            <a:ahLst/>
            <a:cxnLst/>
            <a:rect l="l" t="t" r="r" b="b"/>
            <a:pathLst>
              <a:path w="3709403" h="3463655">
                <a:moveTo>
                  <a:pt x="0" y="0"/>
                </a:moveTo>
                <a:lnTo>
                  <a:pt x="3709403" y="0"/>
                </a:lnTo>
                <a:lnTo>
                  <a:pt x="3709403" y="3463655"/>
                </a:lnTo>
                <a:lnTo>
                  <a:pt x="0" y="34636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p:nvPr/>
        </p:nvSpPr>
        <p:spPr>
          <a:xfrm>
            <a:off x="9881573" y="2869310"/>
            <a:ext cx="3141337" cy="1586141"/>
          </a:xfrm>
          <a:prstGeom prst="rect">
            <a:avLst/>
          </a:prstGeom>
        </p:spPr>
        <p:txBody>
          <a:bodyPr lIns="0" tIns="0" rIns="0" bIns="0" rtlCol="0" anchor="t">
            <a:spAutoFit/>
          </a:bodyPr>
          <a:lstStyle/>
          <a:p>
            <a:pPr algn="ctr">
              <a:lnSpc>
                <a:spcPts val="2629"/>
              </a:lnSpc>
            </a:pPr>
            <a:r>
              <a:rPr lang="en-US" sz="1878">
                <a:solidFill>
                  <a:srgbClr val="000000"/>
                </a:solidFill>
                <a:latin typeface="Canva Sans"/>
                <a:ea typeface="Canva Sans"/>
                <a:cs typeface="Canva Sans"/>
                <a:sym typeface="Canva Sans"/>
              </a:rPr>
              <a:t>Learning to be social withther children and adults in a safe and nurturing environment.</a:t>
            </a:r>
          </a:p>
          <a:p>
            <a:pPr algn="ctr">
              <a:lnSpc>
                <a:spcPts val="2069"/>
              </a:lnSpc>
            </a:pPr>
            <a:endParaRPr lang="en-US" sz="1878">
              <a:solidFill>
                <a:srgbClr val="000000"/>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FAC"/>
        </a:solidFill>
        <a:effectLst/>
      </p:bgPr>
    </p:bg>
    <p:spTree>
      <p:nvGrpSpPr>
        <p:cNvPr id="1" name=""/>
        <p:cNvGrpSpPr/>
        <p:nvPr/>
      </p:nvGrpSpPr>
      <p:grpSpPr>
        <a:xfrm>
          <a:off x="0" y="0"/>
          <a:ext cx="0" cy="0"/>
          <a:chOff x="0" y="0"/>
          <a:chExt cx="0" cy="0"/>
        </a:xfrm>
      </p:grpSpPr>
      <p:sp>
        <p:nvSpPr>
          <p:cNvPr id="2" name="Freeform 2"/>
          <p:cNvSpPr/>
          <p:nvPr/>
        </p:nvSpPr>
        <p:spPr>
          <a:xfrm>
            <a:off x="1166248" y="3844673"/>
            <a:ext cx="15932489" cy="5794786"/>
          </a:xfrm>
          <a:custGeom>
            <a:avLst/>
            <a:gdLst/>
            <a:ahLst/>
            <a:cxnLst/>
            <a:rect l="l" t="t" r="r" b="b"/>
            <a:pathLst>
              <a:path w="15932489" h="5794786">
                <a:moveTo>
                  <a:pt x="0" y="0"/>
                </a:moveTo>
                <a:lnTo>
                  <a:pt x="15932489" y="0"/>
                </a:lnTo>
                <a:lnTo>
                  <a:pt x="15932489" y="5794786"/>
                </a:lnTo>
                <a:lnTo>
                  <a:pt x="0" y="5794786"/>
                </a:lnTo>
                <a:lnTo>
                  <a:pt x="0" y="0"/>
                </a:lnTo>
                <a:close/>
              </a:path>
            </a:pathLst>
          </a:custGeom>
          <a:blipFill>
            <a:blip r:embed="rId2">
              <a:extLst>
                <a:ext uri="{96DAC541-7B7A-43D3-8B79-37D633B846F1}">
                  <asvg:svgBlip xmlns:asvg="http://schemas.microsoft.com/office/drawing/2016/SVG/main" r:embed="rId3"/>
                </a:ext>
              </a:extLst>
            </a:blip>
            <a:stretch>
              <a:fillRect t="-7849" r="-902"/>
            </a:stretch>
          </a:blipFill>
        </p:spPr>
        <p:txBody>
          <a:bodyPr/>
          <a:lstStyle/>
          <a:p>
            <a:endParaRPr lang="en-GB"/>
          </a:p>
        </p:txBody>
      </p:sp>
      <p:sp>
        <p:nvSpPr>
          <p:cNvPr id="3" name="Freeform 3"/>
          <p:cNvSpPr/>
          <p:nvPr/>
        </p:nvSpPr>
        <p:spPr>
          <a:xfrm>
            <a:off x="1243387" y="1410453"/>
            <a:ext cx="15878365" cy="2434220"/>
          </a:xfrm>
          <a:custGeom>
            <a:avLst/>
            <a:gdLst/>
            <a:ahLst/>
            <a:cxnLst/>
            <a:rect l="l" t="t" r="r" b="b"/>
            <a:pathLst>
              <a:path w="15878365" h="2434220">
                <a:moveTo>
                  <a:pt x="0" y="0"/>
                </a:moveTo>
                <a:lnTo>
                  <a:pt x="15878365" y="0"/>
                </a:lnTo>
                <a:lnTo>
                  <a:pt x="15878365" y="2434220"/>
                </a:lnTo>
                <a:lnTo>
                  <a:pt x="0" y="2434220"/>
                </a:lnTo>
                <a:lnTo>
                  <a:pt x="0" y="0"/>
                </a:lnTo>
                <a:close/>
              </a:path>
            </a:pathLst>
          </a:custGeom>
          <a:blipFill>
            <a:blip r:embed="rId2">
              <a:extLst>
                <a:ext uri="{96DAC541-7B7A-43D3-8B79-37D633B846F1}">
                  <asvg:svgBlip xmlns:asvg="http://schemas.microsoft.com/office/drawing/2016/SVG/main" r:embed="rId3"/>
                </a:ext>
              </a:extLst>
            </a:blip>
            <a:stretch>
              <a:fillRect r="-1246" b="-156742"/>
            </a:stretch>
          </a:blipFill>
        </p:spPr>
        <p:txBody>
          <a:bodyPr/>
          <a:lstStyle/>
          <a:p>
            <a:endParaRPr lang="en-GB"/>
          </a:p>
        </p:txBody>
      </p:sp>
      <p:sp>
        <p:nvSpPr>
          <p:cNvPr id="4" name="Freeform 4"/>
          <p:cNvSpPr/>
          <p:nvPr/>
        </p:nvSpPr>
        <p:spPr>
          <a:xfrm rot="1017626">
            <a:off x="15200013" y="767462"/>
            <a:ext cx="2449469" cy="2366799"/>
          </a:xfrm>
          <a:custGeom>
            <a:avLst/>
            <a:gdLst/>
            <a:ahLst/>
            <a:cxnLst/>
            <a:rect l="l" t="t" r="r" b="b"/>
            <a:pathLst>
              <a:path w="2449469" h="2366799">
                <a:moveTo>
                  <a:pt x="0" y="0"/>
                </a:moveTo>
                <a:lnTo>
                  <a:pt x="2449469" y="0"/>
                </a:lnTo>
                <a:lnTo>
                  <a:pt x="2449469" y="2366799"/>
                </a:lnTo>
                <a:lnTo>
                  <a:pt x="0" y="23667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1163438">
            <a:off x="793672" y="7004962"/>
            <a:ext cx="2614596" cy="2614596"/>
          </a:xfrm>
          <a:custGeom>
            <a:avLst/>
            <a:gdLst/>
            <a:ahLst/>
            <a:cxnLst/>
            <a:rect l="l" t="t" r="r" b="b"/>
            <a:pathLst>
              <a:path w="2614596" h="2614596">
                <a:moveTo>
                  <a:pt x="0" y="0"/>
                </a:moveTo>
                <a:lnTo>
                  <a:pt x="2614596" y="0"/>
                </a:lnTo>
                <a:lnTo>
                  <a:pt x="2614596" y="2614597"/>
                </a:lnTo>
                <a:lnTo>
                  <a:pt x="0" y="2614597"/>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2979988" y="1697532"/>
            <a:ext cx="12305008" cy="1983888"/>
          </a:xfrm>
          <a:prstGeom prst="rect">
            <a:avLst/>
          </a:prstGeom>
        </p:spPr>
        <p:txBody>
          <a:bodyPr lIns="0" tIns="0" rIns="0" bIns="0" rtlCol="0" anchor="t">
            <a:spAutoFit/>
          </a:bodyPr>
          <a:lstStyle/>
          <a:p>
            <a:pPr algn="ctr">
              <a:lnSpc>
                <a:spcPts val="7517"/>
              </a:lnSpc>
            </a:pPr>
            <a:r>
              <a:rPr lang="en-US" sz="7593">
                <a:solidFill>
                  <a:srgbClr val="000000"/>
                </a:solidFill>
                <a:latin typeface="Chewy"/>
                <a:ea typeface="Chewy"/>
                <a:cs typeface="Chewy"/>
                <a:sym typeface="Chewy"/>
              </a:rPr>
              <a:t>Using this feedback, we have developed our updated vision... </a:t>
            </a:r>
          </a:p>
        </p:txBody>
      </p:sp>
      <p:sp>
        <p:nvSpPr>
          <p:cNvPr id="7" name="Freeform 7"/>
          <p:cNvSpPr/>
          <p:nvPr/>
        </p:nvSpPr>
        <p:spPr>
          <a:xfrm rot="-257409">
            <a:off x="7663870" y="605301"/>
            <a:ext cx="3037400" cy="855994"/>
          </a:xfrm>
          <a:custGeom>
            <a:avLst/>
            <a:gdLst/>
            <a:ahLst/>
            <a:cxnLst/>
            <a:rect l="l" t="t" r="r" b="b"/>
            <a:pathLst>
              <a:path w="3037400" h="855994">
                <a:moveTo>
                  <a:pt x="0" y="0"/>
                </a:moveTo>
                <a:lnTo>
                  <a:pt x="3037400" y="0"/>
                </a:lnTo>
                <a:lnTo>
                  <a:pt x="3037400" y="855995"/>
                </a:lnTo>
                <a:lnTo>
                  <a:pt x="0" y="8559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599414" y="4614227"/>
            <a:ext cx="15088484" cy="2216598"/>
          </a:xfrm>
          <a:prstGeom prst="rect">
            <a:avLst/>
          </a:prstGeom>
        </p:spPr>
        <p:txBody>
          <a:bodyPr lIns="0" tIns="0" rIns="0" bIns="0" rtlCol="0" anchor="t">
            <a:spAutoFit/>
          </a:bodyPr>
          <a:lstStyle/>
          <a:p>
            <a:pPr algn="ctr">
              <a:lnSpc>
                <a:spcPts val="8839"/>
              </a:lnSpc>
            </a:pPr>
            <a:r>
              <a:rPr lang="en-US" sz="6313">
                <a:solidFill>
                  <a:srgbClr val="000000"/>
                </a:solidFill>
                <a:latin typeface="Chewy"/>
                <a:ea typeface="Chewy"/>
                <a:cs typeface="Chewy"/>
                <a:sym typeface="Chewy"/>
              </a:rPr>
              <a:t>'To create a nurturing ELC community where all children are included, feel safe and achieve.'​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Custom</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Chewy</vt:lpstr>
      <vt:lpstr>Calibri</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Carmondean ELC</dc:title>
  <dc:creator>Claire Weir</dc:creator>
  <cp:lastModifiedBy>Mrs Weir</cp:lastModifiedBy>
  <cp:revision>1</cp:revision>
  <dcterms:created xsi:type="dcterms:W3CDTF">2006-08-16T00:00:00Z</dcterms:created>
  <dcterms:modified xsi:type="dcterms:W3CDTF">2026-01-07T11:35:44Z</dcterms:modified>
  <dc:identifier>DAGU3SpO6rg</dc:identifier>
</cp:coreProperties>
</file>